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2.gi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gi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.png"/><Relationship Id="rId4" Type="http://schemas.openxmlformats.org/officeDocument/2006/relationships/image" Target="../media/image2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6.gif"/><Relationship Id="rId6" Type="http://schemas.openxmlformats.org/officeDocument/2006/relationships/image" Target="../media/image22.gif"/><Relationship Id="rId7" Type="http://schemas.openxmlformats.org/officeDocument/2006/relationships/image" Target="../media/image36.gif"/><Relationship Id="rId8" Type="http://schemas.openxmlformats.org/officeDocument/2006/relationships/image" Target="../media/image37.gif"/><Relationship Id="rId9" Type="http://schemas.openxmlformats.org/officeDocument/2006/relationships/image" Target="../media/image38.gif"/><Relationship Id="rId10" Type="http://schemas.openxmlformats.org/officeDocument/2006/relationships/image" Target="../media/image39.gif"/><Relationship Id="rId11" Type="http://schemas.openxmlformats.org/officeDocument/2006/relationships/image" Target="../media/image40.gif"/><Relationship Id="rId12" Type="http://schemas.openxmlformats.org/officeDocument/2006/relationships/image" Target="../media/image41.gif"/><Relationship Id="rId13" Type="http://schemas.openxmlformats.org/officeDocument/2006/relationships/image" Target="../media/image32.gi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Relationship Id="rId3" Type="http://schemas.openxmlformats.org/officeDocument/2006/relationships/image" Target="../media/image33.jpg"/><Relationship Id="rId4" Type="http://schemas.openxmlformats.org/officeDocument/2006/relationships/image" Target="../media/image9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image" Target="../media/image43.jpg"/><Relationship Id="rId9" Type="http://schemas.openxmlformats.org/officeDocument/2006/relationships/image" Target="../media/image44.jpg"/><Relationship Id="rId10" Type="http://schemas.openxmlformats.org/officeDocument/2006/relationships/image" Target="../media/image5.jpg"/><Relationship Id="rId11" Type="http://schemas.openxmlformats.org/officeDocument/2006/relationships/image" Target="../media/image17.jpg"/><Relationship Id="rId12" Type="http://schemas.openxmlformats.org/officeDocument/2006/relationships/image" Target="../media/image11.jpg"/><Relationship Id="rId13" Type="http://schemas.openxmlformats.org/officeDocument/2006/relationships/image" Target="../media/image1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45.jpg"/><Relationship Id="rId6" Type="http://schemas.openxmlformats.org/officeDocument/2006/relationships/image" Target="../media/image14.jpg"/><Relationship Id="rId7" Type="http://schemas.openxmlformats.org/officeDocument/2006/relationships/image" Target="../media/image46.jpg"/><Relationship Id="rId8" Type="http://schemas.openxmlformats.org/officeDocument/2006/relationships/image" Target="../media/image15.jpg"/><Relationship Id="rId9" Type="http://schemas.openxmlformats.org/officeDocument/2006/relationships/image" Target="../media/image47.jpg"/><Relationship Id="rId10" Type="http://schemas.openxmlformats.org/officeDocument/2006/relationships/image" Target="../media/image48.jpg"/><Relationship Id="rId11" Type="http://schemas.openxmlformats.org/officeDocument/2006/relationships/image" Target="../media/image49.jpg"/><Relationship Id="rId12" Type="http://schemas.openxmlformats.org/officeDocument/2006/relationships/image" Target="../media/image50.jpg"/><Relationship Id="rId13" Type="http://schemas.openxmlformats.org/officeDocument/2006/relationships/image" Target="../media/image5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52.jpg"/><Relationship Id="rId7" Type="http://schemas.openxmlformats.org/officeDocument/2006/relationships/image" Target="../media/image16.jpg"/><Relationship Id="rId8" Type="http://schemas.openxmlformats.org/officeDocument/2006/relationships/image" Target="../media/image3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6.png"/><Relationship Id="rId6" Type="http://schemas.openxmlformats.org/officeDocument/2006/relationships/image" Target="../media/image13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gi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.gif"/><Relationship Id="rId4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2.jp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45720"/>
            <a:ext cx="12100560" cy="6766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" y="45720"/>
            <a:ext cx="12100560" cy="676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105156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FFFFFF"/>
                </a:solidFill>
                <a:latin typeface="Calibri"/>
              </a:rPr>
              <a:t>Smart Vase (Smart Greenhouse) Project</a:t>
            </a:r>
          </a:p>
          <a:p>
            <a:pPr>
              <a:spcBef>
                <a:spcPts val="1000"/>
              </a:spcBef>
              <a:defRPr sz="2000">
                <a:solidFill>
                  <a:srgbClr val="E5E7EB"/>
                </a:solidFill>
                <a:latin typeface="Calibri"/>
              </a:defRPr>
            </a:pPr>
            <a:r>
              <a:t>Automated plant care with sensors, pumps, grow light, and a Bluetooth mobile app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" y="4389120"/>
            <a:ext cx="9601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D1FAE5"/>
                </a:solidFill>
              </a:defRPr>
            </a:pPr>
            <a:r>
              <a:t>Shayan Doroudiani • Mositto Robotics Academy</a:t>
            </a:r>
          </a:p>
          <a:p>
            <a:pPr>
              <a:defRPr sz="1600">
                <a:solidFill>
                  <a:srgbClr val="E5E7EB"/>
                </a:solidFill>
              </a:defRPr>
            </a:pPr>
            <a:r>
              <a:t>Teachers: Mr. Kalehr • Ms. Alizadeh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Schematic Highlights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Key sections of the circuit</a:t>
            </a:r>
          </a:p>
        </p:txBody>
      </p:sp>
      <p:pic>
        <p:nvPicPr>
          <p:cNvPr id="5" name="Picture 4" descr="im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417320"/>
            <a:ext cx="6675120" cy="1280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0960" y="1691640"/>
            <a:ext cx="4114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11827"/>
                </a:solidFill>
              </a:defRPr>
            </a:pPr>
            <a:r>
              <a:t>Arduino pin mapping (digital + analog)</a:t>
            </a:r>
          </a:p>
        </p:txBody>
      </p:sp>
      <p:pic>
        <p:nvPicPr>
          <p:cNvPr id="7" name="Picture 6" descr="image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926080"/>
            <a:ext cx="6675120" cy="1280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0960" y="3200400"/>
            <a:ext cx="4114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11827"/>
                </a:solidFill>
              </a:defRPr>
            </a:pPr>
            <a:r>
              <a:t>Motor drivers (MOSFET switches)</a:t>
            </a:r>
          </a:p>
        </p:txBody>
      </p:sp>
      <p:pic>
        <p:nvPicPr>
          <p:cNvPr id="9" name="Picture 8" descr="image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4434840"/>
            <a:ext cx="6675120" cy="128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0960" y="4709160"/>
            <a:ext cx="4114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111827"/>
                </a:solidFill>
              </a:defRPr>
            </a:pPr>
            <a:r>
              <a:t>Indicator LEDs for sensors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PCB Layout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Routing + 3D view</a:t>
            </a:r>
          </a:p>
        </p:txBody>
      </p:sp>
      <p:pic>
        <p:nvPicPr>
          <p:cNvPr id="5" name="Picture 4" descr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71600"/>
            <a:ext cx="6583680" cy="4572000"/>
          </a:xfrm>
          <a:prstGeom prst="rect">
            <a:avLst/>
          </a:prstGeom>
        </p:spPr>
      </p:pic>
      <p:pic>
        <p:nvPicPr>
          <p:cNvPr id="6" name="Picture 5" descr="image2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371600"/>
            <a:ext cx="4297680" cy="219456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589520" y="3749039"/>
            <a:ext cx="429768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18120" y="3886200"/>
            <a:ext cx="3886200" cy="1920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111827"/>
                </a:solidFill>
              </a:defRPr>
            </a:pPr>
            <a:r>
              <a:t>Moisture protection</a:t>
            </a:r>
          </a:p>
          <a:p>
            <a:pPr>
              <a:defRPr sz="1200">
                <a:solidFill>
                  <a:srgbClr val="374151"/>
                </a:solidFill>
              </a:defRPr>
            </a:pPr>
            <a:r>
              <a:t>Since this project works near water and soil, we:</a:t>
            </a:r>
            <a:br/>
            <a:r>
              <a:t>• Kept high-current traces wider</a:t>
            </a:r>
            <a:br/>
            <a:r>
              <a:t>• Added spacing between 12V and signal traces</a:t>
            </a:r>
            <a:br/>
            <a:r>
              <a:t>• Used an enclosed box to reduce splashes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Arduino Firmware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Auto / manual logic (highlights)</a:t>
            </a:r>
          </a:p>
        </p:txBody>
      </p:sp>
      <p:pic>
        <p:nvPicPr>
          <p:cNvPr id="5" name="Picture 4" descr="im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0" y="123444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" y="1371600"/>
            <a:ext cx="557784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Reads 4 moisture sensors + LDR + thermistor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Auto mode: compares readings to thresholds → turns pumps/fan/light on/off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Manual mode: app can directly toggle outputs via Bluetooth commands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Safety: pumps are time-limited to avoid flooding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" y="3749039"/>
            <a:ext cx="11064240" cy="2148840"/>
          </a:xfrm>
          <a:prstGeom prst="roundRect">
            <a:avLst/>
          </a:prstGeom>
          <a:solidFill>
            <a:srgbClr val="0B1220"/>
          </a:solidFill>
          <a:ln w="12700">
            <a:solidFill>
              <a:srgbClr val="1F29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51560" y="3886200"/>
            <a:ext cx="10607040" cy="1874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E5E7EB"/>
                </a:solidFill>
                <a:latin typeface="Consolas"/>
              </a:defRPr>
            </a:pPr>
            <a:r>
              <a:t>// Example: read moisture and drive one pump in Auto mode</a:t>
            </a:r>
            <a:br/>
            <a:r>
              <a:t>int moisture = analogRead(A0);</a:t>
            </a:r>
            <a:br/>
            <a:r>
              <a:t>if (autoMode) {</a:t>
            </a:r>
            <a:br/>
            <a:r>
              <a:t>  if (moisture &lt; DRY_THRESHOLD) {</a:t>
            </a:r>
            <a:br/>
            <a:r>
              <a:t>    digitalWrite(PUMP_1, HIGH);</a:t>
            </a:r>
            <a:br/>
            <a:r>
              <a:t>    delay(1200);          // short burst watering</a:t>
            </a:r>
            <a:br/>
            <a:r>
              <a:t>    digitalWrite(PUMP_1, LOW);</a:t>
            </a:r>
            <a:br/>
            <a:r>
              <a:t>  }</a:t>
            </a:r>
            <a:br/>
            <a: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Mobile App (Bluetooth)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Built with MIT App Inventor</a:t>
            </a:r>
          </a:p>
        </p:txBody>
      </p:sp>
      <p:pic>
        <p:nvPicPr>
          <p:cNvPr id="5" name="Picture 4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371600"/>
            <a:ext cx="1920240" cy="1347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6080" y="1417320"/>
            <a:ext cx="53949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111827"/>
                </a:solidFill>
                <a:latin typeface="Calibri"/>
              </a:defRPr>
            </a:pPr>
            <a:r>
              <a:t>Connects to the Bluetooth module and sends single-character commands.</a:t>
            </a:r>
          </a:p>
          <a:p>
            <a:pPr>
              <a:defRPr sz="1400">
                <a:solidFill>
                  <a:srgbClr val="111827"/>
                </a:solidFill>
                <a:latin typeface="Calibri"/>
              </a:defRPr>
            </a:pPr>
            <a:r>
              <a:t>Home screen: connect + choose Auto or Manual.</a:t>
            </a:r>
          </a:p>
          <a:p>
            <a:pPr>
              <a:defRPr sz="1400">
                <a:solidFill>
                  <a:srgbClr val="111827"/>
                </a:solidFill>
                <a:latin typeface="Calibri"/>
              </a:defRPr>
            </a:pPr>
            <a:r>
              <a:t>Manual mode: directly toggle Pump1–Pump4, Fan, and Lamp.</a:t>
            </a:r>
          </a:p>
          <a:p>
            <a:pPr>
              <a:defRPr sz="1400">
                <a:solidFill>
                  <a:srgbClr val="111827"/>
                </a:solidFill>
                <a:latin typeface="Calibri"/>
              </a:defRPr>
            </a:pPr>
            <a:r>
              <a:t>Auto mode: displays live readings and system status (on/off).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" y="3200400"/>
            <a:ext cx="3566160" cy="3017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3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3337560"/>
            <a:ext cx="3291840" cy="2743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663440" y="3200400"/>
            <a:ext cx="3566160" cy="3017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3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337560"/>
            <a:ext cx="3291840" cy="27432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503920" y="3200400"/>
            <a:ext cx="3566160" cy="3017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4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080" y="3337560"/>
            <a:ext cx="3291840" cy="2743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Bluetooth Communication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Simple command protocol</a:t>
            </a:r>
          </a:p>
        </p:txBody>
      </p:sp>
      <p:pic>
        <p:nvPicPr>
          <p:cNvPr id="5" name="Picture 4" descr="im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417320"/>
            <a:ext cx="4206240" cy="2988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3520" y="1417320"/>
            <a:ext cx="649224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11827"/>
                </a:solidFill>
              </a:defRPr>
            </a:pPr>
            <a:r>
              <a:t>Module setup</a:t>
            </a:r>
          </a:p>
          <a:p>
            <a:pPr>
              <a:defRPr sz="1400">
                <a:solidFill>
                  <a:srgbClr val="374151"/>
                </a:solidFill>
              </a:defRPr>
            </a:pPr>
            <a:r>
              <a:t>• VCC → 5V, GND → GND</a:t>
            </a:r>
            <a:br/>
            <a:r>
              <a:t>• TX/RX connected to Arduino serial pins</a:t>
            </a:r>
            <a:br/>
            <a:r>
              <a:t>• Tested pairing and stable baud rate before final assembly</a:t>
            </a:r>
          </a:p>
          <a:p>
            <a:pPr>
              <a:defRPr sz="1600" b="1">
                <a:solidFill>
                  <a:srgbClr val="111827"/>
                </a:solidFill>
              </a:defRPr>
            </a:pPr>
            <a:r>
              <a:t>Command examples</a:t>
            </a:r>
          </a:p>
          <a:p>
            <a:pPr>
              <a:defRPr sz="1400">
                <a:solidFill>
                  <a:srgbClr val="111827"/>
                </a:solidFill>
                <a:latin typeface="Consolas"/>
              </a:defRPr>
            </a:pPr>
            <a:r>
              <a:t>P1_ON, P1_OFF, ...</a:t>
            </a:r>
            <a:br/>
            <a:r>
              <a:t>FAN_ON / FAN_OFF</a:t>
            </a:r>
            <a:br/>
            <a:r>
              <a:t>LAMP_ON / LAMP_OFF</a:t>
            </a:r>
            <a:br/>
            <a:r>
              <a:t>AUTO / MANUAL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" y="4389120"/>
            <a:ext cx="11064240" cy="91440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97280" y="4526280"/>
            <a:ext cx="10515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Design choice: a lightweight command list kept the app simple and reduced bugs during testing.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Enclosure Design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SolidWorks model + build requirements</a:t>
            </a:r>
          </a:p>
        </p:txBody>
      </p:sp>
      <p:pic>
        <p:nvPicPr>
          <p:cNvPr id="5" name="Picture 4" descr="im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71600"/>
            <a:ext cx="6035040" cy="3474720"/>
          </a:xfrm>
          <a:prstGeom prst="rect">
            <a:avLst/>
          </a:prstGeom>
        </p:spPr>
      </p:pic>
      <p:pic>
        <p:nvPicPr>
          <p:cNvPr id="6" name="Picture 5" descr="s18_img03_c0fe872af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937760"/>
            <a:ext cx="6035040" cy="164592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40880" y="1371600"/>
            <a:ext cx="4846320" cy="5212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15200" y="1600200"/>
            <a:ext cx="43891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Design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2194560"/>
            <a:ext cx="4389120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Separate electronics chamber (protected from leaks)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Dedicated slots for pumps + tubing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Airflow openings for the fan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Accessible lid for maintenance + refilling the water tank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Sensor placement aligned with pots for accurate readings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Cable routing holes to keep the interior organized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Final Prototype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Build + demo photos</a:t>
            </a:r>
          </a:p>
        </p:txBody>
      </p:sp>
      <p:pic>
        <p:nvPicPr>
          <p:cNvPr id="5" name="Picture 4" descr="image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71600"/>
            <a:ext cx="5760720" cy="3200400"/>
          </a:xfrm>
          <a:prstGeom prst="rect">
            <a:avLst/>
          </a:prstGeom>
        </p:spPr>
      </p:pic>
      <p:pic>
        <p:nvPicPr>
          <p:cNvPr id="6" name="Picture 5" descr="image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663440"/>
            <a:ext cx="2834640" cy="1920240"/>
          </a:xfrm>
          <a:prstGeom prst="rect">
            <a:avLst/>
          </a:prstGeom>
        </p:spPr>
      </p:pic>
      <p:pic>
        <p:nvPicPr>
          <p:cNvPr id="7" name="Picture 6" descr="image6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663440"/>
            <a:ext cx="2834640" cy="192024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766560" y="1371600"/>
            <a:ext cx="5120640" cy="5212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7040880" y="1600200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What worked well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0880" y="2194560"/>
            <a:ext cx="4572000" cy="237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Stable sensor readings after using a common ground and cleaner wiring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Auto watering responded correctly to dry-soil thresholds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App successfully controlled each device in Manual mode</a:t>
            </a:r>
          </a:p>
          <a:p>
            <a:pPr>
              <a:defRPr sz="1300">
                <a:solidFill>
                  <a:srgbClr val="111827"/>
                </a:solidFill>
                <a:latin typeface="Calibri"/>
              </a:defRPr>
            </a:pPr>
            <a:r>
              <a:t>• Fan + light improved plant environment during testing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40880" y="4526280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111827"/>
                </a:solidFill>
              </a:defRPr>
            </a:pPr>
            <a:r>
              <a:t>Demo visuals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Challenges &amp; Fixes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What we learned during debugging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371600"/>
            <a:ext cx="5486400" cy="5212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583680" y="1371600"/>
            <a:ext cx="5303520" cy="5212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97280" y="1600200"/>
            <a:ext cx="4937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111827"/>
                </a:solidFill>
              </a:defRPr>
            </a:pPr>
            <a:r>
              <a:t>Noisy sensor readings</a:t>
            </a:r>
          </a:p>
          <a:p>
            <a:pPr>
              <a:defRPr sz="1200">
                <a:solidFill>
                  <a:srgbClr val="374151"/>
                </a:solidFill>
              </a:defRPr>
            </a:pPr>
            <a:r>
              <a:t>Fixed by better wiring, common ground, and moving power lines away from analog inputs.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2834640"/>
            <a:ext cx="4937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111827"/>
                </a:solidFill>
              </a:defRPr>
            </a:pPr>
            <a:r>
              <a:t>Pump backflow / leaks</a:t>
            </a:r>
          </a:p>
          <a:p>
            <a:pPr>
              <a:defRPr sz="1200">
                <a:solidFill>
                  <a:srgbClr val="374151"/>
                </a:solidFill>
              </a:defRPr>
            </a:pPr>
            <a:r>
              <a:t>Used tighter tubing + checked seals; kept electronics in a separate chamber.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" y="4069080"/>
            <a:ext cx="4937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111827"/>
                </a:solidFill>
              </a:defRPr>
            </a:pPr>
            <a:r>
              <a:t>Bluetooth disconnects</a:t>
            </a:r>
          </a:p>
          <a:p>
            <a:pPr>
              <a:defRPr sz="1200">
                <a:solidFill>
                  <a:srgbClr val="374151"/>
                </a:solidFill>
              </a:defRPr>
            </a:pPr>
            <a:r>
              <a:t>Kept commands simple; tested baud rate and pairing before final mounting.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280" y="5303520"/>
            <a:ext cx="4937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111827"/>
                </a:solidFill>
              </a:defRPr>
            </a:pPr>
            <a:r>
              <a:t>Space constraints</a:t>
            </a:r>
          </a:p>
          <a:p>
            <a:pPr>
              <a:defRPr sz="1200">
                <a:solidFill>
                  <a:srgbClr val="374151"/>
                </a:solidFill>
              </a:defRPr>
            </a:pPr>
            <a:r>
              <a:t>Repositioned components and used a custom PCB layout to reduce clutter.</a:t>
            </a:r>
          </a:p>
        </p:txBody>
      </p:sp>
      <p:pic>
        <p:nvPicPr>
          <p:cNvPr id="11" name="Picture 10" descr="imag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45920"/>
            <a:ext cx="475488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3794760"/>
            <a:ext cx="47548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374151"/>
                </a:solidFill>
              </a:defRPr>
            </a:pPr>
            <a:r>
              <a:t>(Gifs from testing &amp; design iterations)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Future Improvements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How we would make it even better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" y="1463040"/>
            <a:ext cx="6400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Add a real-time display (OLED) to show moisture/temp/light on-device</a:t>
            </a:r>
          </a:p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Replace Bluetooth with Wi‑Fi (ESP32) for remote monitoring</a:t>
            </a:r>
          </a:p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Add a water-level sensor to avoid running pumps dry</a:t>
            </a:r>
          </a:p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Improve moisture sensors (capacitive type) for longer lifetime</a:t>
            </a:r>
          </a:p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Log data to graphs (weekly trends) inside the app</a:t>
            </a:r>
          </a:p>
          <a:p>
            <a:pPr>
              <a:defRPr sz="1600">
                <a:solidFill>
                  <a:srgbClr val="111827"/>
                </a:solidFill>
                <a:latin typeface="Calibri"/>
              </a:defRPr>
            </a:pPr>
            <a:r>
              <a:t>• 3D‑print enclosure parts for stronger waterproofing and cleaner finish</a:t>
            </a:r>
          </a:p>
        </p:txBody>
      </p:sp>
      <p:pic>
        <p:nvPicPr>
          <p:cNvPr id="6" name="Picture 5" descr="imag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1463040"/>
            <a:ext cx="4297680" cy="1600200"/>
          </a:xfrm>
          <a:prstGeom prst="rect">
            <a:avLst/>
          </a:prstGeom>
        </p:spPr>
      </p:pic>
      <p:pic>
        <p:nvPicPr>
          <p:cNvPr id="7" name="Picture 6" descr="image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3246120"/>
            <a:ext cx="4297680" cy="1600200"/>
          </a:xfrm>
          <a:prstGeom prst="rect">
            <a:avLst/>
          </a:prstGeom>
        </p:spPr>
      </p:pic>
      <p:pic>
        <p:nvPicPr>
          <p:cNvPr id="8" name="Picture 7" descr="image4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0" y="5029200"/>
            <a:ext cx="4297680" cy="1600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Conclusion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Key takeaway</a:t>
            </a:r>
          </a:p>
        </p:txBody>
      </p:sp>
      <p:pic>
        <p:nvPicPr>
          <p:cNvPr id="5" name="Picture 4" descr="image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417320"/>
            <a:ext cx="5303520" cy="420624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00800" y="1417320"/>
            <a:ext cx="5486400" cy="4206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1691640"/>
            <a:ext cx="4937760" cy="356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By combining sensors, control logic, and a simple mobile interface, we built a working smart-vase system that can care for plants automatically.</a:t>
            </a:r>
          </a:p>
          <a:p>
            <a:pPr>
              <a:spcBef>
                <a:spcPts val="1000"/>
              </a:spcBef>
              <a:defRPr sz="1400">
                <a:solidFill>
                  <a:srgbClr val="374151"/>
                </a:solidFill>
              </a:defRPr>
            </a:pPr>
            <a:r>
              <a:t>This project strengthened our skills in:</a:t>
            </a:r>
            <a:br/>
            <a:r>
              <a:t>• Electronics + power management</a:t>
            </a:r>
            <a:br/>
            <a:r>
              <a:t>• PCB design (schematic → layout)</a:t>
            </a:r>
            <a:br/>
            <a:r>
              <a:t>• Embedded programming (Arduino)</a:t>
            </a:r>
            <a:br/>
            <a:r>
              <a:t>• App development + Bluetooth communication</a:t>
            </a:r>
            <a:br/>
            <a:r>
              <a:t>• Mechanical design + prototyping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5120" y="4389120"/>
            <a:ext cx="4937760" cy="1005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Project files / download (from original deck):</a:t>
            </a:r>
          </a:p>
          <a:p>
            <a:r>
              <a:t>picofile.com/vhEN/Smart_Vase.rar.html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• Mositto Robotics Academy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Agenda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What we built and what you’ll see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97280"/>
            <a:ext cx="658368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1. Introduction: What is a smart greenhouse?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2. Project goals &amp; design constraints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3. Hardware: sensors, pumps, fan, and grow light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4. Circuit + PCB design (Altium)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5. Arduino firmware (auto/manual modes)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6. Mobile app (MIT App Inventor) + Bluetooth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7. Enclosure design (SolidWorks) + assembly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8. Results, challenges, and future upgrades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80960" y="1097280"/>
            <a:ext cx="420624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1234440"/>
            <a:ext cx="943363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98280" y="1417320"/>
            <a:ext cx="265176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111827"/>
                </a:solidFill>
                <a:latin typeface="Calibri"/>
              </a:defRPr>
            </a:pPr>
            <a:r>
              <a:t>Soil moisture sensing (YL-69)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80960" y="2697480"/>
            <a:ext cx="420624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20" y="2834640"/>
            <a:ext cx="1027376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98280" y="3017520"/>
            <a:ext cx="265176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111827"/>
                </a:solidFill>
                <a:latin typeface="Calibri"/>
              </a:defRPr>
            </a:pPr>
            <a:r>
              <a:t>Custom PCB routing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680960" y="4297680"/>
            <a:ext cx="420624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18_img03_c0fe872af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120" y="4434840"/>
            <a:ext cx="1177768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98280" y="4617720"/>
            <a:ext cx="265176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111827"/>
                </a:solidFill>
                <a:latin typeface="Calibri"/>
              </a:defRPr>
            </a:pPr>
            <a:r>
              <a:t>SolidWorks enclosure 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1)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9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659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4" y="1399032"/>
            <a:ext cx="2734056" cy="136245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2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3090672"/>
            <a:ext cx="2734056" cy="1362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5760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30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3090672"/>
            <a:ext cx="2734056" cy="136245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751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33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3090672"/>
            <a:ext cx="2734056" cy="136245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92659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34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224" y="3090672"/>
            <a:ext cx="2734056" cy="136245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008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35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4782312"/>
            <a:ext cx="2734056" cy="136245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5760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41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752" y="4782312"/>
            <a:ext cx="2734056" cy="136245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6751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58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8272" y="4782312"/>
            <a:ext cx="2734056" cy="13624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2659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8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2224" y="4782312"/>
            <a:ext cx="2734056" cy="13624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2)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3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1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659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38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4" y="1399032"/>
            <a:ext cx="2734056" cy="136245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39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3090672"/>
            <a:ext cx="2734056" cy="1362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5760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4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3090672"/>
            <a:ext cx="2734056" cy="136245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751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5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3090672"/>
            <a:ext cx="2734056" cy="136245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92659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6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224" y="3090672"/>
            <a:ext cx="2734056" cy="136245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008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7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4782312"/>
            <a:ext cx="2734056" cy="136245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5760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1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752" y="4782312"/>
            <a:ext cx="2734056" cy="136245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6751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12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8272" y="4782312"/>
            <a:ext cx="2734056" cy="13624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2659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1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2224" y="4782312"/>
            <a:ext cx="2734056" cy="13624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3)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659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4" y="1399032"/>
            <a:ext cx="2734056" cy="136245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2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3090672"/>
            <a:ext cx="2734056" cy="1362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5760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3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3090672"/>
            <a:ext cx="2734056" cy="136245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751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3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3090672"/>
            <a:ext cx="2734056" cy="136245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92659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4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224" y="3090672"/>
            <a:ext cx="2734056" cy="136245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008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50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4782312"/>
            <a:ext cx="2734056" cy="136245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5760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5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752" y="4782312"/>
            <a:ext cx="2734056" cy="136245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6751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56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8272" y="4782312"/>
            <a:ext cx="2734056" cy="13624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2659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57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2224" y="4782312"/>
            <a:ext cx="2734056" cy="13624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4)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6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659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6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4" y="1399032"/>
            <a:ext cx="2734056" cy="136245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6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3090672"/>
            <a:ext cx="2734056" cy="1362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5760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06_img02_908a32444d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3090672"/>
            <a:ext cx="2734056" cy="136245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751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2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3090672"/>
            <a:ext cx="2734056" cy="136245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92659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2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224" y="3090672"/>
            <a:ext cx="2734056" cy="136245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008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2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4782312"/>
            <a:ext cx="2734056" cy="136245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5760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2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752" y="4782312"/>
            <a:ext cx="2734056" cy="136245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6751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2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8272" y="4782312"/>
            <a:ext cx="2734056" cy="13624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2659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2224" y="4782312"/>
            <a:ext cx="2734056" cy="13624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5)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659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224" y="1399032"/>
            <a:ext cx="2734056" cy="136245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4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3090672"/>
            <a:ext cx="2734056" cy="13624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5760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4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3090672"/>
            <a:ext cx="2734056" cy="136245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751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4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3090672"/>
            <a:ext cx="2734056" cy="136245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9265920" y="301752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4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2224" y="3090672"/>
            <a:ext cx="2734056" cy="136245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008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4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32" y="4782312"/>
            <a:ext cx="2734056" cy="136245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65760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4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752" y="4782312"/>
            <a:ext cx="2734056" cy="136245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6751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4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8272" y="4782312"/>
            <a:ext cx="2734056" cy="13624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9265920" y="470916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5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2224" y="4782312"/>
            <a:ext cx="2734056" cy="13624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Visual Appendix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All images &amp; GIFs from the original presentation (page 6)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18_img03_c0fe872af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399032"/>
            <a:ext cx="2734056" cy="13624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760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1399032"/>
            <a:ext cx="2734056" cy="136245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75120" y="1325880"/>
            <a:ext cx="2880360" cy="1508760"/>
          </a:xfrm>
          <a:prstGeom prst="roundRect">
            <a:avLst/>
          </a:prstGeom>
          <a:solidFill>
            <a:srgbClr val="FFFFFF"/>
          </a:solidFill>
          <a:ln w="1016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1399032"/>
            <a:ext cx="2734056" cy="13624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• Visual Appendix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Introduction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What is a smart greenhouse?</a:t>
            </a:r>
          </a:p>
        </p:txBody>
      </p:sp>
      <p:pic>
        <p:nvPicPr>
          <p:cNvPr id="5" name="Picture 4" descr="image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34440"/>
            <a:ext cx="5120640" cy="2536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40" y="1234440"/>
            <a:ext cx="530352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  <a:defRPr sz="2200" b="1">
                <a:solidFill>
                  <a:srgbClr val="111827"/>
                </a:solidFill>
                <a:latin typeface="Calibri"/>
              </a:defRPr>
            </a:pPr>
            <a:r>
              <a:t>A smart greenhouse uses sensors + automation to keep plants healthy with less manual work.</a:t>
            </a:r>
          </a:p>
          <a:p>
            <a:pPr>
              <a:spcAft>
                <a:spcPts val="800"/>
              </a:spcAft>
              <a:defRPr sz="1600">
                <a:solidFill>
                  <a:srgbClr val="374151"/>
                </a:solidFill>
                <a:latin typeface="Calibri"/>
              </a:defRPr>
            </a:pPr>
            <a:r>
              <a:t>In this project, we built a compact “smart vase” system that monitors light, temperature, and soil moisture, then automatically controls watering, airflow, and plant lighting.</a:t>
            </a:r>
          </a:p>
          <a:p>
            <a:pPr>
              <a:defRPr sz="1600" b="1">
                <a:solidFill>
                  <a:srgbClr val="111827"/>
                </a:solidFill>
                <a:latin typeface="Calibri"/>
              </a:defRPr>
            </a:pPr>
            <a:r>
              <a:t>Main parts of the project: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• Enclosure (box) + water tank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• Circuit + custom PCB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• Arduino programming (auto/manual)</a:t>
            </a:r>
          </a:p>
          <a:p>
            <a:pPr>
              <a:defRPr sz="1500">
                <a:solidFill>
                  <a:srgbClr val="111827"/>
                </a:solidFill>
                <a:latin typeface="Calibri"/>
              </a:defRPr>
            </a:pPr>
            <a:r>
              <a:t>• Mobile app (Bluetooth control)</a:t>
            </a:r>
          </a:p>
        </p:txBody>
      </p:sp>
      <p:pic>
        <p:nvPicPr>
          <p:cNvPr id="7" name="Picture 6" descr="imag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5303520"/>
            <a:ext cx="731520" cy="7315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Project Goals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Why we built 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691640"/>
            <a:ext cx="3154680" cy="1920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374904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Save 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4251960"/>
            <a:ext cx="306324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Water only when soil moisture is low (prevents overwatering).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1691640"/>
            <a:ext cx="3154680" cy="192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9200" y="374904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Healthier 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9200" y="4251960"/>
            <a:ext cx="306324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Maintain better light + temperature conditions for steady growth.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3440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91640"/>
            <a:ext cx="3154680" cy="1920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61120" y="374904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Prevent drying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1120" y="4251960"/>
            <a:ext cx="306324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Automated reminders and control reduce the chance a plant dries out.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Tools &amp; Materials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Hardware + software used in the build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188720"/>
            <a:ext cx="5669280" cy="4754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675120" y="1188720"/>
            <a:ext cx="5303520" cy="4754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1325880"/>
            <a:ext cx="5120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Hardware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9440" y="1325880"/>
            <a:ext cx="47548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Software</a:t>
            </a:r>
          </a:p>
        </p:txBody>
      </p:sp>
      <p:pic>
        <p:nvPicPr>
          <p:cNvPr id="9" name="Picture 8" descr="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783080"/>
            <a:ext cx="670072" cy="502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0" y="1837944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4× 12V mini pumps</a:t>
            </a:r>
          </a:p>
        </p:txBody>
      </p:sp>
      <p:pic>
        <p:nvPicPr>
          <p:cNvPr id="11" name="Picture 10" descr="image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2496312"/>
            <a:ext cx="502920" cy="502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0200" y="2551176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12V grow LED strip</a:t>
            </a:r>
          </a:p>
        </p:txBody>
      </p:sp>
      <p:pic>
        <p:nvPicPr>
          <p:cNvPr id="13" name="Picture 12" descr="image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209544"/>
            <a:ext cx="502920" cy="5029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0200" y="3264408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12V fan</a:t>
            </a:r>
          </a:p>
        </p:txBody>
      </p:sp>
      <p:pic>
        <p:nvPicPr>
          <p:cNvPr id="15" name="Picture 14" descr="image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" y="3922776"/>
            <a:ext cx="518850" cy="5029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0200" y="3977640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Soil moisture sensors (YL-69)</a:t>
            </a:r>
          </a:p>
        </p:txBody>
      </p:sp>
      <p:pic>
        <p:nvPicPr>
          <p:cNvPr id="17" name="Picture 16" descr="image1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4636008"/>
            <a:ext cx="502920" cy="5029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00200" y="4690872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LDR (light sensor) + thermistor</a:t>
            </a:r>
          </a:p>
        </p:txBody>
      </p:sp>
      <p:pic>
        <p:nvPicPr>
          <p:cNvPr id="19" name="Picture 18" descr="image4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" y="5349240"/>
            <a:ext cx="707813" cy="5029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00200" y="5404104"/>
            <a:ext cx="4572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Bluetooth module (HC-05 style)</a:t>
            </a:r>
          </a:p>
        </p:txBody>
      </p:sp>
      <p:pic>
        <p:nvPicPr>
          <p:cNvPr id="21" name="Picture 20" descr="image2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720" y="1783080"/>
            <a:ext cx="776573" cy="5669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35240" y="1837944"/>
            <a:ext cx="4114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Arduino IDE (firmware)</a:t>
            </a:r>
          </a:p>
        </p:txBody>
      </p:sp>
      <p:pic>
        <p:nvPicPr>
          <p:cNvPr id="23" name="Picture 22" descr="image37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3720" y="2651760"/>
            <a:ext cx="756878" cy="5669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35240" y="2706624"/>
            <a:ext cx="4114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MIT App Inventor (mobile app)</a:t>
            </a:r>
          </a:p>
        </p:txBody>
      </p:sp>
      <p:pic>
        <p:nvPicPr>
          <p:cNvPr id="25" name="Picture 24" descr="s06_img02_908a32444d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3720" y="3520440"/>
            <a:ext cx="1078207" cy="5669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35240" y="3575304"/>
            <a:ext cx="4114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Altium Designer (PCB design)</a:t>
            </a:r>
          </a:p>
        </p:txBody>
      </p:sp>
      <p:pic>
        <p:nvPicPr>
          <p:cNvPr id="27" name="Picture 26" descr="s18_img03_c0fe872afb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720" y="4389120"/>
            <a:ext cx="730216" cy="5669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35240" y="4443984"/>
            <a:ext cx="4114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SolidWorks (enclosure design)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2960" y="5532120"/>
            <a:ext cx="112471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Tip: We used a 12V power rail for actuators and regulated logic signals through the Arduino + driver transistors.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image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280160"/>
            <a:ext cx="4754880" cy="3840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System Architecture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How everything connects (high-level)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22960" y="1828800"/>
            <a:ext cx="2743200" cy="128016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>
                <a:solidFill>
                  <a:srgbClr val="111827"/>
                </a:solidFill>
                <a:latin typeface="Calibri"/>
              </a:defRPr>
            </a:pPr>
            <a:r>
              <a:t>Sensors</a:t>
            </a:r>
            <a:br/>
            <a:r>
              <a:t>• Soil moisture (×4)</a:t>
            </a:r>
            <a:br/>
            <a:r>
              <a:t>• Light (LDR)</a:t>
            </a:r>
            <a:br/>
            <a:r>
              <a:t>• Temperature (thermistor)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40480" y="1965960"/>
            <a:ext cx="2834640" cy="1005840"/>
          </a:xfrm>
          <a:prstGeom prst="roundRect">
            <a:avLst/>
          </a:prstGeom>
          <a:solidFill>
            <a:srgbClr val="F0F9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500" b="1">
                <a:solidFill>
                  <a:srgbClr val="111827"/>
                </a:solidFill>
                <a:latin typeface="Calibri"/>
              </a:defRPr>
            </a:pPr>
            <a:r>
              <a:t>Arduino UNO</a:t>
            </a:r>
            <a:br/>
            <a:r>
              <a:t>(Decision + Control)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0" y="1645920"/>
            <a:ext cx="3657600" cy="1645920"/>
          </a:xfrm>
          <a:prstGeom prst="roundRect">
            <a:avLst/>
          </a:prstGeom>
          <a:solidFill>
            <a:srgbClr val="FFFBEB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>
                <a:solidFill>
                  <a:srgbClr val="111827"/>
                </a:solidFill>
                <a:latin typeface="Calibri"/>
              </a:defRPr>
            </a:pPr>
            <a:r>
              <a:t>Actuators</a:t>
            </a:r>
            <a:br/>
            <a:r>
              <a:t>• Pumps (×4)</a:t>
            </a:r>
            <a:br/>
            <a:r>
              <a:t>• Fan</a:t>
            </a:r>
            <a:br/>
            <a:r>
              <a:t>• Grow light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77639" y="3337560"/>
            <a:ext cx="2560320" cy="91440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111827"/>
                </a:solidFill>
                <a:latin typeface="Calibri"/>
              </a:defRPr>
            </a:pPr>
            <a:r>
              <a:t>Mobile App</a:t>
            </a:r>
            <a:br/>
            <a:r>
              <a:t>(Bluetooth)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3566160" y="2468880"/>
            <a:ext cx="274320" cy="0"/>
          </a:xfrm>
          <a:prstGeom prst="line">
            <a:avLst/>
          </a:prstGeom>
          <a:ln w="2540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6675120" y="2468880"/>
            <a:ext cx="365760" cy="0"/>
          </a:xfrm>
          <a:prstGeom prst="line">
            <a:avLst/>
          </a:prstGeom>
          <a:ln w="2540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 flipV="1">
            <a:off x="5257799" y="2971800"/>
            <a:ext cx="1" cy="365760"/>
          </a:xfrm>
          <a:prstGeom prst="line">
            <a:avLst/>
          </a:prstGeom>
          <a:ln w="25400">
            <a:solidFill>
              <a:srgbClr val="6B72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2960" y="4526280"/>
            <a:ext cx="62179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74151"/>
                </a:solidFill>
              </a:defRPr>
            </a:pPr>
            <a:r>
              <a:t>Two operating modes:</a:t>
            </a:r>
          </a:p>
          <a:p>
            <a:r>
              <a:t>• Auto: Arduino reads sensors and controls pumps/fan/light automatically.</a:t>
            </a:r>
          </a:p>
          <a:p>
            <a:r>
              <a:t>• Manual: App sends commands over Bluetooth.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Sensors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What we measure to make decisions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417320"/>
            <a:ext cx="370332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645920"/>
            <a:ext cx="3246120" cy="2011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3749040"/>
            <a:ext cx="31546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Soil Moisture (YL-69)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4206240"/>
            <a:ext cx="315468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Detects when soil is dry → triggers watering.</a:t>
            </a:r>
          </a:p>
          <a:p>
            <a:r>
              <a:t>Example thresholds (tuned during testing):</a:t>
            </a:r>
          </a:p>
          <a:p>
            <a:r>
              <a:t>• Moisture &lt; 300 = dry</a:t>
            </a:r>
          </a:p>
          <a:p>
            <a:r>
              <a:t>• Light &lt; 300 = dark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46320" y="1417320"/>
            <a:ext cx="370332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0" y="1645920"/>
            <a:ext cx="3246120" cy="2011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20640" y="3749040"/>
            <a:ext cx="31546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Light (LDR)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640" y="4206240"/>
            <a:ext cx="315468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Measures brightness → controls grow light when needed.</a:t>
            </a:r>
          </a:p>
          <a:p>
            <a:r>
              <a:t>Example thresholds (tuned during testing):</a:t>
            </a:r>
          </a:p>
          <a:p>
            <a:r>
              <a:t>• Moisture &lt; 300 = dry</a:t>
            </a:r>
          </a:p>
          <a:p>
            <a:r>
              <a:t>• Light &lt; 300 = dark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42960" y="1417320"/>
            <a:ext cx="370332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160" y="1645920"/>
            <a:ext cx="3246120" cy="20116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91600" y="3749040"/>
            <a:ext cx="31546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Temperature (Thermistor)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1600" y="4206240"/>
            <a:ext cx="315468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Measures heat → can trigger fan for airflow.</a:t>
            </a:r>
          </a:p>
          <a:p>
            <a:r>
              <a:t>Example thresholds (tuned during testing):</a:t>
            </a:r>
          </a:p>
          <a:p>
            <a:r>
              <a:t>• Moisture &lt; 300 = dry</a:t>
            </a:r>
          </a:p>
          <a:p>
            <a:r>
              <a:t>• Light &lt; 300 = dark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Actuators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What the system controls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691640"/>
            <a:ext cx="3154680" cy="2011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379476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Water Pumps (×4)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4251960"/>
            <a:ext cx="306324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Each pot can be watered independently.</a:t>
            </a:r>
          </a:p>
          <a:p>
            <a:r>
              <a:t>Driver circuit: IRF740 MOSFET + resistors + diode (flyback protection).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1691640"/>
            <a:ext cx="3154680" cy="2011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9200" y="379476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Grow Light (12V)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9200" y="4251960"/>
            <a:ext cx="306324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Adds light when the environment is too dark.</a:t>
            </a:r>
          </a:p>
          <a:p>
            <a:r>
              <a:t>Driver circuit: IRF740 MOSFET + resistors + diode (flyback protection).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34400" y="1463040"/>
            <a:ext cx="3611880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91640"/>
            <a:ext cx="3154680" cy="20116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61120" y="3794760"/>
            <a:ext cx="3063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111827"/>
                </a:solidFill>
              </a:defRPr>
            </a:pPr>
            <a:r>
              <a:t>Fan (12V)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1120" y="4251960"/>
            <a:ext cx="306324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Improves airflow and helps regulate temperature.</a:t>
            </a:r>
          </a:p>
          <a:p>
            <a:r>
              <a:t>Driver circuit: IRF740 MOSFET + resistors + diode (flyback protection).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2960" y="5532120"/>
            <a:ext cx="11155680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374151"/>
                </a:solidFill>
              </a:defRPr>
            </a:pPr>
            <a:r>
              <a:t>We used a separate 12V rail for motors/LEDs and shared a common ground with the Arduino to avoid unstable readings.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5720" y="45720"/>
            <a:ext cx="12100560" cy="640080"/>
          </a:xfrm>
          <a:prstGeom prst="rect">
            <a:avLst/>
          </a:prstGeom>
          <a:solidFill>
            <a:srgbClr val="FFFFFF"/>
          </a:solidFill>
          <a:ln w="1905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5720" y="45720"/>
            <a:ext cx="164592" cy="64008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20040" y="109728"/>
            <a:ext cx="10515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11827"/>
                </a:solidFill>
                <a:latin typeface="Calibri"/>
              </a:rPr>
              <a:t>Circuit + PCB Design</a:t>
            </a:r>
          </a:p>
          <a:p>
            <a:pPr>
              <a:spcBef>
                <a:spcPts val="200"/>
              </a:spcBef>
              <a:defRPr sz="1400">
                <a:solidFill>
                  <a:srgbClr val="374151"/>
                </a:solidFill>
                <a:latin typeface="Calibri"/>
              </a:defRPr>
            </a:pPr>
            <a:r>
              <a:t>Designed in Altium Designer</a:t>
            </a:r>
          </a:p>
        </p:txBody>
      </p:sp>
      <p:pic>
        <p:nvPicPr>
          <p:cNvPr id="5" name="Picture 4" descr="s06_img02_908a32444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371600"/>
            <a:ext cx="2286000" cy="1201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" y="2651760"/>
            <a:ext cx="5303520" cy="3291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11827"/>
                </a:solidFill>
              </a:defRPr>
            </a:pPr>
            <a:r>
              <a:t>Why a custom PCB?</a:t>
            </a:r>
          </a:p>
          <a:p>
            <a:pPr>
              <a:defRPr sz="1500">
                <a:solidFill>
                  <a:srgbClr val="111827"/>
                </a:solidFill>
              </a:defRPr>
            </a:pPr>
            <a:r>
              <a:t>• Cleaner wiring and easier debugging</a:t>
            </a:r>
            <a:br/>
            <a:r>
              <a:t>• More reliable connections for multiple sensors</a:t>
            </a:r>
            <a:br/>
            <a:r>
              <a:t>• Dedicated MOSFET drivers for 12V pumps/fan/light</a:t>
            </a:r>
            <a:br/>
            <a:r>
              <a:t>• Compact form factor that fits inside the enclosure</a:t>
            </a:r>
          </a:p>
        </p:txBody>
      </p:sp>
      <p:pic>
        <p:nvPicPr>
          <p:cNvPr id="7" name="Picture 6" descr="image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371600"/>
            <a:ext cx="5577840" cy="448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" y="6400800"/>
            <a:ext cx="121005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A5D6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20040" y="6537960"/>
            <a:ext cx="8686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374151"/>
                </a:solidFill>
              </a:defRPr>
            </a:pPr>
            <a:r>
              <a:t>Smart Vase (Smart Greenhouse)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7600" y="653796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